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Maven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39" Type="http://schemas.openxmlformats.org/officeDocument/2006/relationships/font" Target="fonts/MavenPro-regular.fntdata"/><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isdr.org/files/61119_credeconomiclosses.pdf" TargetMode="External"/><Relationship Id="rId3" Type="http://schemas.openxmlformats.org/officeDocument/2006/relationships/hyperlink" Target="https://www.statista.com/statistics/510959/number-of-natural-disasters-events-globall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ies.geoplatform.gov/disasters/civil-air-patrol-cap-brows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1a8252f6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1a8252f6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1a8252f6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1a8252f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58f0d72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58f0d7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2e1ef4e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2e1ef4e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2e25038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2e25038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2e1ef4e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2e1ef4e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2e59da7d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2e59da7d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2c573af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2c573af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2c573af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2c573af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58f0d72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58f0d72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16df172f2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16df172f2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2e250380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2e250380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2e25038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2e25038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f7d60e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f7d60eb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72e59da7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2e59da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72c573af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2c573af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2e59da7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2e59da7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f8023a5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f8023a5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Impacted = injured, homeless, displaced or in need of emergency assistance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1A73E8"/>
                </a:solidFill>
                <a:highlight>
                  <a:srgbClr val="FFFFFF"/>
                </a:highlight>
                <a:uFill>
                  <a:noFill/>
                </a:uFill>
                <a:latin typeface="Roboto"/>
                <a:ea typeface="Roboto"/>
                <a:cs typeface="Roboto"/>
                <a:sym typeface="Roboto"/>
                <a:hlinkClick r:id="rId2"/>
              </a:rPr>
              <a:t>https://www.unisdr.org/files/61119_credeconomiclosses.pdf</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this source also applies to the "Killed 1,300,000" statistic too.</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Graph source: </a:t>
            </a:r>
            <a:r>
              <a:rPr lang="en" u="sng">
                <a:solidFill>
                  <a:schemeClr val="hlink"/>
                </a:solidFill>
                <a:hlinkClick r:id="rId3"/>
              </a:rPr>
              <a:t>https://www.statista.com/statistics/510959/number-of-natural-disasters-events-globally/</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2c573af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2c573af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58f0d72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58f0d72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0788480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0788480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https://communities.geoplatform.gov/disasters/civil-air-patrol-cap-browser/</a:t>
            </a: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The Civil Air Patrol (CAP) is a nonprofit corporation that assists people in need of help especially after a disaster, most commonly a hurricane. CAP provides numerous aerial imagery of inundated areas, failed dams and things relating to natural disasters.  Analysis of the imagery aids FEMA in the decisions process leading to more effective, survivor centric, response. Currently, the workers at CAP upload and annotate thousands of images by hand.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State of the art: CAP</a:t>
            </a:r>
            <a:endParaRPr sz="1400">
              <a:solidFill>
                <a:schemeClr val="dk1"/>
              </a:solidFill>
              <a:latin typeface="Calibri"/>
              <a:ea typeface="Calibri"/>
              <a:cs typeface="Calibri"/>
              <a:sym typeface="Calibri"/>
            </a:endParaRPr>
          </a:p>
          <a:p>
            <a:pPr indent="-317500" lvl="1" marL="9144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Next-Generation ICS</a:t>
            </a:r>
            <a:endParaRPr sz="14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dbd732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dbd732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Try:</a:t>
            </a:r>
            <a:endParaRPr/>
          </a:p>
          <a:p>
            <a:pPr indent="0" lvl="0" marL="0" rtl="0" algn="l">
              <a:spcBef>
                <a:spcPts val="0"/>
              </a:spcBef>
              <a:spcAft>
                <a:spcPts val="0"/>
              </a:spcAft>
              <a:buNone/>
            </a:pPr>
            <a:r>
              <a:rPr lang="en"/>
              <a:t>I am creating an Artificially Intelligent website application on behalf of the Civil Air Patrol and related disaster team responders to significantly speed up the disaster response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#2: </a:t>
            </a:r>
            <a:endParaRPr/>
          </a:p>
          <a:p>
            <a:pPr indent="0" lvl="0" marL="0" rtl="0" algn="l">
              <a:spcBef>
                <a:spcPts val="0"/>
              </a:spcBef>
              <a:spcAft>
                <a:spcPts val="0"/>
              </a:spcAft>
              <a:buNone/>
            </a:pPr>
            <a:r>
              <a:rPr lang="en"/>
              <a:t>Using the power of accessible Artificial Intelligence by fast.ai and accessible web application development by Streamlit, I aim to speed up the disaster response for first-team responders.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0788480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0788480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We want to create a program that can take many images and autonomously annotate them, so workers at CAP won’t have to. We would also like to include several features such as, severity rating of each picture/location, and an easy-to-use website that helps navigate the large amount of images CAP takes.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Disaster map?</a:t>
            </a:r>
            <a:endParaRPr sz="14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17f6aef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17f6aef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444250" y="1168913"/>
            <a:ext cx="4255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Automatic Disaster Image Annotations</a:t>
            </a:r>
            <a:endParaRPr/>
          </a:p>
        </p:txBody>
      </p:sp>
      <p:sp>
        <p:nvSpPr>
          <p:cNvPr id="278" name="Google Shape;278;p13"/>
          <p:cNvSpPr txBox="1"/>
          <p:nvPr>
            <p:ph idx="1" type="subTitle"/>
          </p:nvPr>
        </p:nvSpPr>
        <p:spPr>
          <a:xfrm>
            <a:off x="1888650" y="2911875"/>
            <a:ext cx="53667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Connor Grimberg &amp; Joseph Lee</a:t>
            </a:r>
            <a:endParaRPr/>
          </a:p>
          <a:p>
            <a:pPr indent="0" lvl="0" marL="0" rtl="0" algn="ctr">
              <a:spcBef>
                <a:spcPts val="0"/>
              </a:spcBef>
              <a:spcAft>
                <a:spcPts val="0"/>
              </a:spcAft>
              <a:buNone/>
            </a:pPr>
            <a:r>
              <a:rPr lang="en"/>
              <a:t>Under our Directors Mr. White &amp; Dr. Gabor</a:t>
            </a:r>
            <a:endParaRPr/>
          </a:p>
        </p:txBody>
      </p:sp>
      <p:pic>
        <p:nvPicPr>
          <p:cNvPr id="279" name="Google Shape;279;p13"/>
          <p:cNvPicPr preferRelativeResize="0"/>
          <p:nvPr/>
        </p:nvPicPr>
        <p:blipFill>
          <a:blip r:embed="rId3">
            <a:alphaModFix/>
          </a:blip>
          <a:stretch>
            <a:fillRect/>
          </a:stretch>
        </p:blipFill>
        <p:spPr>
          <a:xfrm>
            <a:off x="6357750" y="62100"/>
            <a:ext cx="2786250" cy="1277025"/>
          </a:xfrm>
          <a:prstGeom prst="rect">
            <a:avLst/>
          </a:prstGeom>
          <a:noFill/>
          <a:ln>
            <a:noFill/>
          </a:ln>
        </p:spPr>
      </p:pic>
      <p:pic>
        <p:nvPicPr>
          <p:cNvPr id="280" name="Google Shape;280;p13"/>
          <p:cNvPicPr preferRelativeResize="0"/>
          <p:nvPr/>
        </p:nvPicPr>
        <p:blipFill>
          <a:blip r:embed="rId4">
            <a:alphaModFix/>
          </a:blip>
          <a:stretch>
            <a:fillRect/>
          </a:stretch>
        </p:blipFill>
        <p:spPr>
          <a:xfrm>
            <a:off x="6286500" y="3543300"/>
            <a:ext cx="2857500" cy="160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CNN? (Part 2)</a:t>
            </a:r>
            <a:endParaRPr/>
          </a:p>
        </p:txBody>
      </p:sp>
      <p:pic>
        <p:nvPicPr>
          <p:cNvPr id="349" name="Google Shape;349;p22"/>
          <p:cNvPicPr preferRelativeResize="0"/>
          <p:nvPr/>
        </p:nvPicPr>
        <p:blipFill>
          <a:blip r:embed="rId3">
            <a:alphaModFix/>
          </a:blip>
          <a:stretch>
            <a:fillRect/>
          </a:stretch>
        </p:blipFill>
        <p:spPr>
          <a:xfrm>
            <a:off x="290075" y="1703625"/>
            <a:ext cx="4481399" cy="2336175"/>
          </a:xfrm>
          <a:prstGeom prst="rect">
            <a:avLst/>
          </a:prstGeom>
          <a:noFill/>
          <a:ln>
            <a:noFill/>
          </a:ln>
        </p:spPr>
      </p:pic>
      <p:pic>
        <p:nvPicPr>
          <p:cNvPr id="350" name="Google Shape;350;p22"/>
          <p:cNvPicPr preferRelativeResize="0"/>
          <p:nvPr/>
        </p:nvPicPr>
        <p:blipFill>
          <a:blip r:embed="rId4">
            <a:alphaModFix/>
          </a:blip>
          <a:stretch>
            <a:fillRect/>
          </a:stretch>
        </p:blipFill>
        <p:spPr>
          <a:xfrm>
            <a:off x="5044149" y="1276250"/>
            <a:ext cx="4067727" cy="29961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The Full Picture</a:t>
            </a:r>
            <a:endParaRPr/>
          </a:p>
        </p:txBody>
      </p:sp>
      <p:sp>
        <p:nvSpPr>
          <p:cNvPr id="356" name="Google Shape;356;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23"/>
          <p:cNvPicPr preferRelativeResize="0"/>
          <p:nvPr/>
        </p:nvPicPr>
        <p:blipFill>
          <a:blip r:embed="rId3">
            <a:alphaModFix/>
          </a:blip>
          <a:stretch>
            <a:fillRect/>
          </a:stretch>
        </p:blipFill>
        <p:spPr>
          <a:xfrm>
            <a:off x="1303800" y="1383875"/>
            <a:ext cx="6846551" cy="3512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Single-label CNN</a:t>
            </a:r>
            <a:endParaRPr/>
          </a:p>
        </p:txBody>
      </p:sp>
      <p:sp>
        <p:nvSpPr>
          <p:cNvPr id="363" name="Google Shape;363;p24"/>
          <p:cNvSpPr txBox="1"/>
          <p:nvPr>
            <p:ph idx="1" type="body"/>
          </p:nvPr>
        </p:nvSpPr>
        <p:spPr>
          <a:xfrm>
            <a:off x="513575" y="14257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classify disaster type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prep. for multi-label CNN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Images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“Download All Images” Chrome extension</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1000 images per disaster</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Earthquake, fire, flooding, hurricane, and normal</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Fast.ai (</a:t>
            </a:r>
            <a:r>
              <a:rPr lang="en" sz="1800">
                <a:solidFill>
                  <a:srgbClr val="000000"/>
                </a:solidFill>
                <a:latin typeface="Times New Roman"/>
                <a:ea typeface="Times New Roman"/>
                <a:cs typeface="Times New Roman"/>
                <a:sym typeface="Times New Roman"/>
              </a:rPr>
              <a:t>accessible</a:t>
            </a:r>
            <a:r>
              <a:rPr lang="en" sz="1800">
                <a:solidFill>
                  <a:srgbClr val="000000"/>
                </a:solidFill>
                <a:latin typeface="Times New Roman"/>
                <a:ea typeface="Times New Roman"/>
                <a:cs typeface="Times New Roman"/>
                <a:sym typeface="Times New Roman"/>
              </a:rPr>
              <a:t> AI)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Colaboratory + Google Drive</a:t>
            </a:r>
            <a:endParaRPr sz="1800">
              <a:solidFill>
                <a:srgbClr val="000000"/>
              </a:solidFill>
              <a:latin typeface="Times New Roman"/>
              <a:ea typeface="Times New Roman"/>
              <a:cs typeface="Times New Roman"/>
              <a:sym typeface="Times New Roman"/>
            </a:endParaRPr>
          </a:p>
        </p:txBody>
      </p:sp>
      <p:pic>
        <p:nvPicPr>
          <p:cNvPr id="364" name="Google Shape;364;p24"/>
          <p:cNvPicPr preferRelativeResize="0"/>
          <p:nvPr/>
        </p:nvPicPr>
        <p:blipFill>
          <a:blip r:embed="rId3">
            <a:alphaModFix/>
          </a:blip>
          <a:stretch>
            <a:fillRect/>
          </a:stretch>
        </p:blipFill>
        <p:spPr>
          <a:xfrm>
            <a:off x="4748875" y="0"/>
            <a:ext cx="3050050" cy="1906275"/>
          </a:xfrm>
          <a:prstGeom prst="rect">
            <a:avLst/>
          </a:prstGeom>
          <a:noFill/>
          <a:ln>
            <a:noFill/>
          </a:ln>
        </p:spPr>
      </p:pic>
      <p:pic>
        <p:nvPicPr>
          <p:cNvPr id="365" name="Google Shape;365;p24"/>
          <p:cNvPicPr preferRelativeResize="0"/>
          <p:nvPr/>
        </p:nvPicPr>
        <p:blipFill>
          <a:blip r:embed="rId4">
            <a:alphaModFix/>
          </a:blip>
          <a:stretch>
            <a:fillRect/>
          </a:stretch>
        </p:blipFill>
        <p:spPr>
          <a:xfrm>
            <a:off x="7841725" y="0"/>
            <a:ext cx="1299250" cy="1032300"/>
          </a:xfrm>
          <a:prstGeom prst="rect">
            <a:avLst/>
          </a:prstGeom>
          <a:noFill/>
          <a:ln>
            <a:noFill/>
          </a:ln>
        </p:spPr>
      </p:pic>
      <p:pic>
        <p:nvPicPr>
          <p:cNvPr id="366" name="Google Shape;366;p24"/>
          <p:cNvPicPr preferRelativeResize="0"/>
          <p:nvPr/>
        </p:nvPicPr>
        <p:blipFill>
          <a:blip r:embed="rId5">
            <a:alphaModFix/>
          </a:blip>
          <a:stretch>
            <a:fillRect/>
          </a:stretch>
        </p:blipFill>
        <p:spPr>
          <a:xfrm>
            <a:off x="5001638" y="4034825"/>
            <a:ext cx="4139326" cy="1108675"/>
          </a:xfrm>
          <a:prstGeom prst="rect">
            <a:avLst/>
          </a:prstGeom>
          <a:noFill/>
          <a:ln>
            <a:noFill/>
          </a:ln>
        </p:spPr>
      </p:pic>
      <p:pic>
        <p:nvPicPr>
          <p:cNvPr id="367" name="Google Shape;367;p24"/>
          <p:cNvPicPr preferRelativeResize="0"/>
          <p:nvPr/>
        </p:nvPicPr>
        <p:blipFill>
          <a:blip r:embed="rId6">
            <a:alphaModFix/>
          </a:blip>
          <a:stretch>
            <a:fillRect/>
          </a:stretch>
        </p:blipFill>
        <p:spPr>
          <a:xfrm>
            <a:off x="5755561" y="2017412"/>
            <a:ext cx="3297965" cy="103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000"/>
                                        <p:tgtEl>
                                          <p:spTgt spid="3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000"/>
                                        <p:tgtEl>
                                          <p:spTgt spid="3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6" st="6"/>
                                            </p:txEl>
                                          </p:spTgt>
                                        </p:tgtEl>
                                        <p:attrNameLst>
                                          <p:attrName>style.visibility</p:attrName>
                                        </p:attrNameLst>
                                      </p:cBhvr>
                                      <p:to>
                                        <p:strVal val="visible"/>
                                      </p:to>
                                    </p:set>
                                    <p:animEffect filter="fade" transition="in">
                                      <p:cBhvr>
                                        <p:cTn dur="1000"/>
                                        <p:tgtEl>
                                          <p:spTgt spid="3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7" st="7"/>
                                            </p:txEl>
                                          </p:spTgt>
                                        </p:tgtEl>
                                        <p:attrNameLst>
                                          <p:attrName>style.visibility</p:attrName>
                                        </p:attrNameLst>
                                      </p:cBhvr>
                                      <p:to>
                                        <p:strVal val="visible"/>
                                      </p:to>
                                    </p:set>
                                    <p:animEffect filter="fade" transition="in">
                                      <p:cBhvr>
                                        <p:cTn dur="1000"/>
                                        <p:tgtEl>
                                          <p:spTgt spid="3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8" st="8"/>
                                            </p:txEl>
                                          </p:spTgt>
                                        </p:tgtEl>
                                        <p:attrNameLst>
                                          <p:attrName>style.visibility</p:attrName>
                                        </p:attrNameLst>
                                      </p:cBhvr>
                                      <p:to>
                                        <p:strVal val="visible"/>
                                      </p:to>
                                    </p:set>
                                    <p:animEffect filter="fade" transition="in">
                                      <p:cBhvr>
                                        <p:cTn dur="1000"/>
                                        <p:tgtEl>
                                          <p:spTgt spid="3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9" st="9"/>
                                            </p:txEl>
                                          </p:spTgt>
                                        </p:tgtEl>
                                        <p:attrNameLst>
                                          <p:attrName>style.visibility</p:attrName>
                                        </p:attrNameLst>
                                      </p:cBhvr>
                                      <p:to>
                                        <p:strVal val="visible"/>
                                      </p:to>
                                    </p:set>
                                    <p:animEffect filter="fade" transition="in">
                                      <p:cBhvr>
                                        <p:cTn dur="1000"/>
                                        <p:tgtEl>
                                          <p:spTgt spid="36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3" name="Google Shape;373;p25"/>
          <p:cNvPicPr preferRelativeResize="0"/>
          <p:nvPr/>
        </p:nvPicPr>
        <p:blipFill>
          <a:blip r:embed="rId3">
            <a:alphaModFix/>
          </a:blip>
          <a:stretch>
            <a:fillRect/>
          </a:stretch>
        </p:blipFill>
        <p:spPr>
          <a:xfrm>
            <a:off x="0" y="1371600"/>
            <a:ext cx="3863976" cy="3771900"/>
          </a:xfrm>
          <a:prstGeom prst="rect">
            <a:avLst/>
          </a:prstGeom>
          <a:noFill/>
          <a:ln>
            <a:noFill/>
          </a:ln>
        </p:spPr>
      </p:pic>
      <p:pic>
        <p:nvPicPr>
          <p:cNvPr id="374" name="Google Shape;374;p25"/>
          <p:cNvPicPr preferRelativeResize="0"/>
          <p:nvPr/>
        </p:nvPicPr>
        <p:blipFill>
          <a:blip r:embed="rId4">
            <a:alphaModFix/>
          </a:blip>
          <a:stretch>
            <a:fillRect/>
          </a:stretch>
        </p:blipFill>
        <p:spPr>
          <a:xfrm>
            <a:off x="4092575" y="1371600"/>
            <a:ext cx="5028349" cy="3771901"/>
          </a:xfrm>
          <a:prstGeom prst="rect">
            <a:avLst/>
          </a:prstGeom>
          <a:noFill/>
          <a:ln>
            <a:noFill/>
          </a:ln>
        </p:spPr>
      </p:pic>
      <p:pic>
        <p:nvPicPr>
          <p:cNvPr id="375" name="Google Shape;375;p25"/>
          <p:cNvPicPr preferRelativeResize="0"/>
          <p:nvPr/>
        </p:nvPicPr>
        <p:blipFill>
          <a:blip r:embed="rId5">
            <a:alphaModFix/>
          </a:blip>
          <a:stretch>
            <a:fillRect/>
          </a:stretch>
        </p:blipFill>
        <p:spPr>
          <a:xfrm>
            <a:off x="2502325" y="48525"/>
            <a:ext cx="4139326" cy="110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Single-label CNN Results </a:t>
            </a:r>
            <a:endParaRPr/>
          </a:p>
        </p:txBody>
      </p:sp>
      <p:sp>
        <p:nvSpPr>
          <p:cNvPr id="381" name="Google Shape;381;p26"/>
          <p:cNvSpPr txBox="1"/>
          <p:nvPr>
            <p:ph idx="1" type="body"/>
          </p:nvPr>
        </p:nvSpPr>
        <p:spPr>
          <a:xfrm>
            <a:off x="1268425" y="13009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4.40% error</a:t>
            </a:r>
            <a:endParaRPr/>
          </a:p>
        </p:txBody>
      </p:sp>
      <p:pic>
        <p:nvPicPr>
          <p:cNvPr id="382" name="Google Shape;382;p26"/>
          <p:cNvPicPr preferRelativeResize="0"/>
          <p:nvPr/>
        </p:nvPicPr>
        <p:blipFill>
          <a:blip r:embed="rId3">
            <a:alphaModFix/>
          </a:blip>
          <a:stretch>
            <a:fillRect/>
          </a:stretch>
        </p:blipFill>
        <p:spPr>
          <a:xfrm>
            <a:off x="4499300" y="1465413"/>
            <a:ext cx="2944400" cy="31138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a:t>
            </a:r>
            <a:endParaRPr/>
          </a:p>
        </p:txBody>
      </p:sp>
      <p:sp>
        <p:nvSpPr>
          <p:cNvPr id="388" name="Google Shape;388;p27"/>
          <p:cNvSpPr txBox="1"/>
          <p:nvPr>
            <p:ph idx="1" type="body"/>
          </p:nvPr>
        </p:nvSpPr>
        <p:spPr>
          <a:xfrm>
            <a:off x="1211825" y="13957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classify disaster type(s) + details (next slide)</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Google Images</a:t>
            </a:r>
            <a:endParaRPr sz="1800">
              <a:solidFill>
                <a:srgbClr val="000000"/>
              </a:solidFill>
              <a:latin typeface="Times New Roman"/>
              <a:ea typeface="Times New Roman"/>
              <a:cs typeface="Times New Roman"/>
              <a:sym typeface="Times New Roman"/>
            </a:endParaRPr>
          </a:p>
          <a:p>
            <a:pPr indent="-342900" lvl="2" marL="13716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Dataset: 500 images</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100 per disaster</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Reasoning: manual annotation time </a:t>
            </a:r>
            <a:endParaRPr sz="1800">
              <a:solidFill>
                <a:srgbClr val="000000"/>
              </a:solidFill>
              <a:latin typeface="Times New Roman"/>
              <a:ea typeface="Times New Roman"/>
              <a:cs typeface="Times New Roman"/>
              <a:sym typeface="Times New Roman"/>
            </a:endParaRPr>
          </a:p>
          <a:p>
            <a:pPr indent="-342900" lvl="3" marL="18288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Relied on retrain feature </a:t>
            </a:r>
            <a:r>
              <a:rPr lang="en" sz="1800">
                <a:solidFill>
                  <a:srgbClr val="000000"/>
                </a:solidFill>
                <a:highlight>
                  <a:srgbClr val="FF9900"/>
                </a:highlight>
                <a:latin typeface="Times New Roman"/>
                <a:ea typeface="Times New Roman"/>
                <a:cs typeface="Times New Roman"/>
                <a:sym typeface="Times New Roman"/>
              </a:rPr>
              <a:t>[I have not implemented this yet, but hopefully I will in the near future.]</a:t>
            </a:r>
            <a:endParaRPr sz="1800">
              <a:solidFill>
                <a:srgbClr val="000000"/>
              </a:solidFill>
              <a:highlight>
                <a:srgbClr val="FF9900"/>
              </a:highlight>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fast.ai (accessible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10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1000"/>
                                        <p:tgtEl>
                                          <p:spTgt spid="3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animEffect filter="fade" transition="in">
                                      <p:cBhvr>
                                        <p:cTn dur="1000"/>
                                        <p:tgtEl>
                                          <p:spTgt spid="3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animEffect filter="fade" transition="in">
                                      <p:cBhvr>
                                        <p:cTn dur="1000"/>
                                        <p:tgtEl>
                                          <p:spTgt spid="3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6" st="6"/>
                                            </p:txEl>
                                          </p:spTgt>
                                        </p:tgtEl>
                                        <p:attrNameLst>
                                          <p:attrName>style.visibility</p:attrName>
                                        </p:attrNameLst>
                                      </p:cBhvr>
                                      <p:to>
                                        <p:strVal val="visible"/>
                                      </p:to>
                                    </p:set>
                                    <p:animEffect filter="fade" transition="in">
                                      <p:cBhvr>
                                        <p:cTn dur="1000"/>
                                        <p:tgtEl>
                                          <p:spTgt spid="3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7" st="7"/>
                                            </p:txEl>
                                          </p:spTgt>
                                        </p:tgtEl>
                                        <p:attrNameLst>
                                          <p:attrName>style.visibility</p:attrName>
                                        </p:attrNameLst>
                                      </p:cBhvr>
                                      <p:to>
                                        <p:strVal val="visible"/>
                                      </p:to>
                                    </p:set>
                                    <p:animEffect filter="fade" transition="in">
                                      <p:cBhvr>
                                        <p:cTn dur="1000"/>
                                        <p:tgtEl>
                                          <p:spTgt spid="3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8" st="8"/>
                                            </p:txEl>
                                          </p:spTgt>
                                        </p:tgtEl>
                                        <p:attrNameLst>
                                          <p:attrName>style.visibility</p:attrName>
                                        </p:attrNameLst>
                                      </p:cBhvr>
                                      <p:to>
                                        <p:strVal val="visible"/>
                                      </p:to>
                                    </p:set>
                                    <p:animEffect filter="fade" transition="in">
                                      <p:cBhvr>
                                        <p:cTn dur="1000"/>
                                        <p:tgtEl>
                                          <p:spTgt spid="3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Details</a:t>
            </a:r>
            <a:endParaRPr/>
          </a:p>
        </p:txBody>
      </p:sp>
      <p:sp>
        <p:nvSpPr>
          <p:cNvPr id="394" name="Google Shape;394;p28"/>
          <p:cNvSpPr txBox="1"/>
          <p:nvPr>
            <p:ph idx="1" type="body"/>
          </p:nvPr>
        </p:nvSpPr>
        <p:spPr>
          <a:xfrm>
            <a:off x="1303800" y="13376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Structural damage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Road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Low vegetation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High vegetation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River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Rough Terrain </a:t>
            </a:r>
            <a:endParaRPr sz="18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CNN Results</a:t>
            </a:r>
            <a:endParaRPr/>
          </a:p>
        </p:txBody>
      </p:sp>
      <p:sp>
        <p:nvSpPr>
          <p:cNvPr id="400" name="Google Shape;400;p29"/>
          <p:cNvSpPr txBox="1"/>
          <p:nvPr>
            <p:ph idx="1" type="body"/>
          </p:nvPr>
        </p:nvSpPr>
        <p:spPr>
          <a:xfrm>
            <a:off x="1303800" y="20053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R</a:t>
            </a:r>
            <a:r>
              <a:rPr lang="en" sz="1800">
                <a:latin typeface="Times New Roman"/>
                <a:ea typeface="Times New Roman"/>
                <a:cs typeface="Times New Roman"/>
                <a:sym typeface="Times New Roman"/>
              </a:rPr>
              <a:t>esults after training: </a:t>
            </a:r>
            <a:endParaRPr sz="18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401" name="Google Shape;401;p29"/>
          <p:cNvPicPr preferRelativeResize="0"/>
          <p:nvPr/>
        </p:nvPicPr>
        <p:blipFill>
          <a:blip r:embed="rId3">
            <a:alphaModFix/>
          </a:blip>
          <a:stretch>
            <a:fillRect/>
          </a:stretch>
        </p:blipFill>
        <p:spPr>
          <a:xfrm>
            <a:off x="1303800" y="2613175"/>
            <a:ext cx="7030500" cy="959884"/>
          </a:xfrm>
          <a:prstGeom prst="rect">
            <a:avLst/>
          </a:prstGeom>
          <a:noFill/>
          <a:ln>
            <a:noFill/>
          </a:ln>
        </p:spPr>
      </p:pic>
      <p:sp>
        <p:nvSpPr>
          <p:cNvPr id="402" name="Google Shape;402;p29"/>
          <p:cNvSpPr/>
          <p:nvPr/>
        </p:nvSpPr>
        <p:spPr>
          <a:xfrm>
            <a:off x="2561775" y="2532413"/>
            <a:ext cx="11886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6525875" y="2532425"/>
            <a:ext cx="1036200" cy="112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Fbeta Score Explanation</a:t>
            </a:r>
            <a:endParaRPr/>
          </a:p>
        </p:txBody>
      </p:sp>
      <p:sp>
        <p:nvSpPr>
          <p:cNvPr id="409" name="Google Shape;409;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0" name="Google Shape;410;p30"/>
          <p:cNvPicPr preferRelativeResize="0"/>
          <p:nvPr/>
        </p:nvPicPr>
        <p:blipFill>
          <a:blip r:embed="rId3">
            <a:alphaModFix/>
          </a:blip>
          <a:stretch>
            <a:fillRect/>
          </a:stretch>
        </p:blipFill>
        <p:spPr>
          <a:xfrm>
            <a:off x="0" y="1392793"/>
            <a:ext cx="9144000" cy="1027814"/>
          </a:xfrm>
          <a:prstGeom prst="rect">
            <a:avLst/>
          </a:prstGeom>
          <a:noFill/>
          <a:ln>
            <a:noFill/>
          </a:ln>
        </p:spPr>
      </p:pic>
      <p:pic>
        <p:nvPicPr>
          <p:cNvPr id="411" name="Google Shape;411;p30"/>
          <p:cNvPicPr preferRelativeResize="0"/>
          <p:nvPr/>
        </p:nvPicPr>
        <p:blipFill>
          <a:blip r:embed="rId4">
            <a:alphaModFix/>
          </a:blip>
          <a:stretch>
            <a:fillRect/>
          </a:stretch>
        </p:blipFill>
        <p:spPr>
          <a:xfrm>
            <a:off x="1013850" y="2882263"/>
            <a:ext cx="5086350" cy="1933575"/>
          </a:xfrm>
          <a:prstGeom prst="rect">
            <a:avLst/>
          </a:prstGeom>
          <a:noFill/>
          <a:ln>
            <a:noFill/>
          </a:ln>
        </p:spPr>
      </p:pic>
      <p:pic>
        <p:nvPicPr>
          <p:cNvPr id="412" name="Google Shape;412;p30"/>
          <p:cNvPicPr preferRelativeResize="0"/>
          <p:nvPr/>
        </p:nvPicPr>
        <p:blipFill>
          <a:blip r:embed="rId5">
            <a:alphaModFix/>
          </a:blip>
          <a:stretch>
            <a:fillRect/>
          </a:stretch>
        </p:blipFill>
        <p:spPr>
          <a:xfrm>
            <a:off x="6199600" y="434663"/>
            <a:ext cx="2944400" cy="3113862"/>
          </a:xfrm>
          <a:prstGeom prst="rect">
            <a:avLst/>
          </a:prstGeom>
          <a:noFill/>
          <a:ln>
            <a:noFill/>
          </a:ln>
        </p:spPr>
      </p:pic>
      <p:sp>
        <p:nvSpPr>
          <p:cNvPr id="413" name="Google Shape;413;p30"/>
          <p:cNvSpPr/>
          <p:nvPr/>
        </p:nvSpPr>
        <p:spPr>
          <a:xfrm>
            <a:off x="7074975" y="580150"/>
            <a:ext cx="474000" cy="212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rot="-5400000">
            <a:off x="3555225" y="983375"/>
            <a:ext cx="474000" cy="141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rot="-5400000">
            <a:off x="4755150" y="1270775"/>
            <a:ext cx="474000" cy="840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rot="-5400000">
            <a:off x="7881375" y="-158625"/>
            <a:ext cx="424800" cy="20376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rot="-5400000">
            <a:off x="5022450" y="2220925"/>
            <a:ext cx="474000" cy="15795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rot="-5400000">
            <a:off x="7054900" y="579075"/>
            <a:ext cx="545400" cy="576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rot="-5400000">
            <a:off x="2009150" y="3845975"/>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rot="-5400000">
            <a:off x="2271550" y="31123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rot="-5400000">
            <a:off x="2483725" y="28537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rot="-5400000">
            <a:off x="2243250" y="3584050"/>
            <a:ext cx="297300" cy="297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rot="-5400000">
            <a:off x="1415000" y="2726400"/>
            <a:ext cx="474000" cy="81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5400000">
            <a:off x="2688550" y="3084000"/>
            <a:ext cx="311100" cy="35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rot="-5400000">
            <a:off x="5072800" y="2872525"/>
            <a:ext cx="381900" cy="162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rot="-5400000">
            <a:off x="1301750" y="3555525"/>
            <a:ext cx="474000" cy="587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rot="-5400000">
            <a:off x="2476675" y="3803525"/>
            <a:ext cx="311400" cy="381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rot="-5400000">
            <a:off x="5056350" y="3224650"/>
            <a:ext cx="406200" cy="1719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a:t>
            </a:r>
            <a:endParaRPr/>
          </a:p>
        </p:txBody>
      </p:sp>
      <p:sp>
        <p:nvSpPr>
          <p:cNvPr id="434" name="Google Shape;434;p31"/>
          <p:cNvSpPr txBox="1"/>
          <p:nvPr>
            <p:ph idx="1" type="body"/>
          </p:nvPr>
        </p:nvSpPr>
        <p:spPr>
          <a:xfrm>
            <a:off x="526850" y="147710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User interaction (CAP/normal)</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Retrain (user input)</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Means: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Director (accessible web app dev.)</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Input: a link</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Output: annotations</a:t>
            </a:r>
            <a:endParaRPr sz="1800">
              <a:solidFill>
                <a:srgbClr val="000000"/>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rgbClr val="000000"/>
              </a:buClr>
              <a:buSzPts val="1400"/>
              <a:buFont typeface="Times New Roman"/>
              <a:buChar char="●"/>
            </a:pPr>
            <a:r>
              <a:rPr lang="en" sz="1400">
                <a:solidFill>
                  <a:srgbClr val="000000"/>
                </a:solidFill>
                <a:highlight>
                  <a:srgbClr val="FF9900"/>
                </a:highlight>
                <a:latin typeface="Times New Roman"/>
                <a:ea typeface="Times New Roman"/>
                <a:cs typeface="Times New Roman"/>
                <a:sym typeface="Times New Roman"/>
              </a:rPr>
              <a:t>[I will include an upload feature on m</a:t>
            </a:r>
            <a:r>
              <a:rPr lang="en" sz="1400">
                <a:solidFill>
                  <a:srgbClr val="000000"/>
                </a:solidFill>
                <a:highlight>
                  <a:srgbClr val="FF9900"/>
                </a:highlight>
                <a:latin typeface="Times New Roman"/>
                <a:ea typeface="Times New Roman"/>
                <a:cs typeface="Times New Roman"/>
                <a:sym typeface="Times New Roman"/>
              </a:rPr>
              <a:t>y web app. </a:t>
            </a:r>
            <a:endParaRPr sz="1400">
              <a:solidFill>
                <a:srgbClr val="000000"/>
              </a:solidFill>
              <a:highlight>
                <a:srgbClr val="FF9900"/>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1400">
                <a:solidFill>
                  <a:srgbClr val="000000"/>
                </a:solidFill>
                <a:highlight>
                  <a:srgbClr val="FF9900"/>
                </a:highlight>
                <a:latin typeface="Times New Roman"/>
                <a:ea typeface="Times New Roman"/>
                <a:cs typeface="Times New Roman"/>
                <a:sym typeface="Times New Roman"/>
              </a:rPr>
              <a:t>since that is now available on Streamlit. Thus, I will have a</a:t>
            </a:r>
            <a:endParaRPr sz="1400">
              <a:solidFill>
                <a:srgbClr val="000000"/>
              </a:solidFill>
              <a:highlight>
                <a:srgbClr val="FF9900"/>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1400">
                <a:solidFill>
                  <a:srgbClr val="000000"/>
                </a:solidFill>
                <a:highlight>
                  <a:srgbClr val="FF9900"/>
                </a:highlight>
                <a:latin typeface="Times New Roman"/>
                <a:ea typeface="Times New Roman"/>
                <a:cs typeface="Times New Roman"/>
                <a:sym typeface="Times New Roman"/>
              </a:rPr>
              <a:t>newer screenshot in the final presentation.] </a:t>
            </a:r>
            <a:r>
              <a:rPr lang="en" sz="1800">
                <a:solidFill>
                  <a:srgbClr val="000000"/>
                </a:solidFill>
                <a:highlight>
                  <a:srgbClr val="FF9900"/>
                </a:highlight>
                <a:latin typeface="Times New Roman"/>
                <a:ea typeface="Times New Roman"/>
                <a:cs typeface="Times New Roman"/>
                <a:sym typeface="Times New Roman"/>
              </a:rPr>
              <a:t> </a:t>
            </a:r>
            <a:endParaRPr sz="1800">
              <a:solidFill>
                <a:srgbClr val="000000"/>
              </a:solidFill>
              <a:highlight>
                <a:srgbClr val="FF9900"/>
              </a:highlight>
              <a:latin typeface="Times New Roman"/>
              <a:ea typeface="Times New Roman"/>
              <a:cs typeface="Times New Roman"/>
              <a:sym typeface="Times New Roman"/>
            </a:endParaRPr>
          </a:p>
        </p:txBody>
      </p:sp>
      <p:pic>
        <p:nvPicPr>
          <p:cNvPr id="435" name="Google Shape;435;p31"/>
          <p:cNvPicPr preferRelativeResize="0"/>
          <p:nvPr/>
        </p:nvPicPr>
        <p:blipFill>
          <a:blip r:embed="rId3">
            <a:alphaModFix/>
          </a:blip>
          <a:stretch>
            <a:fillRect/>
          </a:stretch>
        </p:blipFill>
        <p:spPr>
          <a:xfrm>
            <a:off x="4870400" y="0"/>
            <a:ext cx="4273600" cy="5143500"/>
          </a:xfrm>
          <a:prstGeom prst="rect">
            <a:avLst/>
          </a:prstGeom>
          <a:noFill/>
          <a:ln>
            <a:noFill/>
          </a:ln>
        </p:spPr>
      </p:pic>
      <p:sp>
        <p:nvSpPr>
          <p:cNvPr id="436" name="Google Shape;436;p31"/>
          <p:cNvSpPr/>
          <p:nvPr/>
        </p:nvSpPr>
        <p:spPr>
          <a:xfrm>
            <a:off x="4781575" y="4415400"/>
            <a:ext cx="4314000" cy="59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4572000" y="4905275"/>
            <a:ext cx="1490100" cy="23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Effect filter="fade" transition="in">
                                      <p:cBhvr>
                                        <p:cTn dur="1000"/>
                                        <p:tgtEl>
                                          <p:spTgt spid="4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animEffect filter="fade" transition="in">
                                      <p:cBhvr>
                                        <p:cTn dur="1000"/>
                                        <p:tgtEl>
                                          <p:spTgt spid="4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animEffect filter="fade" transition="in">
                                      <p:cBhvr>
                                        <p:cTn dur="1000"/>
                                        <p:tgtEl>
                                          <p:spTgt spid="4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animEffect filter="fade" transition="in">
                                      <p:cBhvr>
                                        <p:cTn dur="1000"/>
                                        <p:tgtEl>
                                          <p:spTgt spid="4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animEffect filter="fade" transition="in">
                                      <p:cBhvr>
                                        <p:cTn dur="1000"/>
                                        <p:tgtEl>
                                          <p:spTgt spid="4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5" st="5"/>
                                            </p:txEl>
                                          </p:spTgt>
                                        </p:tgtEl>
                                        <p:attrNameLst>
                                          <p:attrName>style.visibility</p:attrName>
                                        </p:attrNameLst>
                                      </p:cBhvr>
                                      <p:to>
                                        <p:strVal val="visible"/>
                                      </p:to>
                                    </p:set>
                                    <p:animEffect filter="fade" transition="in">
                                      <p:cBhvr>
                                        <p:cTn dur="1000"/>
                                        <p:tgtEl>
                                          <p:spTgt spid="4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6" st="6"/>
                                            </p:txEl>
                                          </p:spTgt>
                                        </p:tgtEl>
                                        <p:attrNameLst>
                                          <p:attrName>style.visibility</p:attrName>
                                        </p:attrNameLst>
                                      </p:cBhvr>
                                      <p:to>
                                        <p:strVal val="visible"/>
                                      </p:to>
                                    </p:set>
                                    <p:animEffect filter="fade" transition="in">
                                      <p:cBhvr>
                                        <p:cTn dur="1000"/>
                                        <p:tgtEl>
                                          <p:spTgt spid="4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7" st="7"/>
                                            </p:txEl>
                                          </p:spTgt>
                                        </p:tgtEl>
                                        <p:attrNameLst>
                                          <p:attrName>style.visibility</p:attrName>
                                        </p:attrNameLst>
                                      </p:cBhvr>
                                      <p:to>
                                        <p:strVal val="visible"/>
                                      </p:to>
                                    </p:set>
                                    <p:animEffect filter="fade" transition="in">
                                      <p:cBhvr>
                                        <p:cTn dur="1000"/>
                                        <p:tgtEl>
                                          <p:spTgt spid="4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8" st="8"/>
                                            </p:txEl>
                                          </p:spTgt>
                                        </p:tgtEl>
                                        <p:attrNameLst>
                                          <p:attrName>style.visibility</p:attrName>
                                        </p:attrNameLst>
                                      </p:cBhvr>
                                      <p:to>
                                        <p:strVal val="visible"/>
                                      </p:to>
                                    </p:set>
                                    <p:animEffect filter="fade" transition="in">
                                      <p:cBhvr>
                                        <p:cTn dur="1000"/>
                                        <p:tgtEl>
                                          <p:spTgt spid="4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9" st="9"/>
                                            </p:txEl>
                                          </p:spTgt>
                                        </p:tgtEl>
                                        <p:attrNameLst>
                                          <p:attrName>style.visibility</p:attrName>
                                        </p:attrNameLst>
                                      </p:cBhvr>
                                      <p:to>
                                        <p:strVal val="visible"/>
                                      </p:to>
                                    </p:set>
                                    <p:animEffect filter="fade" transition="in">
                                      <p:cBhvr>
                                        <p:cTn dur="1000"/>
                                        <p:tgtEl>
                                          <p:spTgt spid="43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261350" y="32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a:t>
            </a:r>
            <a:r>
              <a:rPr lang="en">
                <a:highlight>
                  <a:srgbClr val="FF9900"/>
                </a:highlight>
              </a:rPr>
              <a:t>(I may choose not to include this slide in the final product. To be determined.)</a:t>
            </a:r>
            <a:endParaRPr>
              <a:highlight>
                <a:srgbClr val="FF9900"/>
              </a:highlight>
            </a:endParaRPr>
          </a:p>
        </p:txBody>
      </p:sp>
      <p:sp>
        <p:nvSpPr>
          <p:cNvPr id="286" name="Google Shape;286;p14"/>
          <p:cNvSpPr txBox="1"/>
          <p:nvPr>
            <p:ph idx="1" type="body"/>
          </p:nvPr>
        </p:nvSpPr>
        <p:spPr>
          <a:xfrm>
            <a:off x="1303800" y="1454275"/>
            <a:ext cx="7030500" cy="307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Background</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Alarming stats.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Introducing Civil Air Patrol</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Problem/motivation</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Proposal → A.I. solution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Convolutional Neural Networks (CNN)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Web application</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Retrain feature</a:t>
            </a:r>
            <a:endParaRPr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1000"/>
                                        <p:tgtEl>
                                          <p:spTgt spid="2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5" st="5"/>
                                            </p:txEl>
                                          </p:spTgt>
                                        </p:tgtEl>
                                        <p:attrNameLst>
                                          <p:attrName>style.visibility</p:attrName>
                                        </p:attrNameLst>
                                      </p:cBhvr>
                                      <p:to>
                                        <p:strVal val="visible"/>
                                      </p:to>
                                    </p:set>
                                    <p:animEffect filter="fade" transition="in">
                                      <p:cBhvr>
                                        <p:cTn dur="1000"/>
                                        <p:tgtEl>
                                          <p:spTgt spid="2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6" st="6"/>
                                            </p:txEl>
                                          </p:spTgt>
                                        </p:tgtEl>
                                        <p:attrNameLst>
                                          <p:attrName>style.visibility</p:attrName>
                                        </p:attrNameLst>
                                      </p:cBhvr>
                                      <p:to>
                                        <p:strVal val="visible"/>
                                      </p:to>
                                    </p:set>
                                    <p:animEffect filter="fade" transition="in">
                                      <p:cBhvr>
                                        <p:cTn dur="1000"/>
                                        <p:tgtEl>
                                          <p:spTgt spid="2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xEl>
                                              <p:pRg end="7" st="7"/>
                                            </p:txEl>
                                          </p:spTgt>
                                        </p:tgtEl>
                                        <p:attrNameLst>
                                          <p:attrName>style.visibility</p:attrName>
                                        </p:attrNameLst>
                                      </p:cBhvr>
                                      <p:to>
                                        <p:strVal val="visible"/>
                                      </p:to>
                                    </p:set>
                                    <p:animEffect filter="fade" transition="in">
                                      <p:cBhvr>
                                        <p:cTn dur="1000"/>
                                        <p:tgtEl>
                                          <p:spTgt spid="28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3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3" name="Google Shape;443;p32"/>
          <p:cNvPicPr preferRelativeResize="0"/>
          <p:nvPr/>
        </p:nvPicPr>
        <p:blipFill>
          <a:blip r:embed="rId3">
            <a:alphaModFix/>
          </a:blip>
          <a:stretch>
            <a:fillRect/>
          </a:stretch>
        </p:blipFill>
        <p:spPr>
          <a:xfrm>
            <a:off x="136550" y="785438"/>
            <a:ext cx="1927003" cy="307050"/>
          </a:xfrm>
          <a:prstGeom prst="rect">
            <a:avLst/>
          </a:prstGeom>
          <a:noFill/>
          <a:ln>
            <a:noFill/>
          </a:ln>
        </p:spPr>
      </p:pic>
      <p:pic>
        <p:nvPicPr>
          <p:cNvPr id="444" name="Google Shape;444;p32"/>
          <p:cNvPicPr preferRelativeResize="0"/>
          <p:nvPr/>
        </p:nvPicPr>
        <p:blipFill>
          <a:blip r:embed="rId4">
            <a:alphaModFix/>
          </a:blip>
          <a:stretch>
            <a:fillRect/>
          </a:stretch>
        </p:blipFill>
        <p:spPr>
          <a:xfrm>
            <a:off x="0" y="4245304"/>
            <a:ext cx="9143999" cy="898192"/>
          </a:xfrm>
          <a:prstGeom prst="rect">
            <a:avLst/>
          </a:prstGeom>
          <a:noFill/>
          <a:ln>
            <a:noFill/>
          </a:ln>
        </p:spPr>
      </p:pic>
      <p:pic>
        <p:nvPicPr>
          <p:cNvPr id="445" name="Google Shape;445;p32"/>
          <p:cNvPicPr preferRelativeResize="0"/>
          <p:nvPr/>
        </p:nvPicPr>
        <p:blipFill>
          <a:blip r:embed="rId5">
            <a:alphaModFix/>
          </a:blip>
          <a:stretch>
            <a:fillRect/>
          </a:stretch>
        </p:blipFill>
        <p:spPr>
          <a:xfrm>
            <a:off x="0" y="1092475"/>
            <a:ext cx="9144000" cy="3152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2" name="Google Shape;452;p33"/>
          <p:cNvPicPr preferRelativeResize="0"/>
          <p:nvPr/>
        </p:nvPicPr>
        <p:blipFill>
          <a:blip r:embed="rId3">
            <a:alphaModFix/>
          </a:blip>
          <a:stretch>
            <a:fillRect/>
          </a:stretch>
        </p:blipFill>
        <p:spPr>
          <a:xfrm>
            <a:off x="0" y="0"/>
            <a:ext cx="9143998" cy="5143499"/>
          </a:xfrm>
          <a:prstGeom prst="rect">
            <a:avLst/>
          </a:prstGeom>
          <a:noFill/>
          <a:ln>
            <a:noFill/>
          </a:ln>
        </p:spPr>
      </p:pic>
      <p:sp>
        <p:nvSpPr>
          <p:cNvPr id="453" name="Google Shape;453;p33"/>
          <p:cNvSpPr/>
          <p:nvPr/>
        </p:nvSpPr>
        <p:spPr>
          <a:xfrm>
            <a:off x="1252275" y="226400"/>
            <a:ext cx="1818300" cy="3225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1303800" y="4924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Retrain</a:t>
            </a:r>
            <a:endParaRPr>
              <a:highlight>
                <a:srgbClr val="FF9900"/>
              </a:highlight>
            </a:endParaRPr>
          </a:p>
        </p:txBody>
      </p:sp>
      <p:sp>
        <p:nvSpPr>
          <p:cNvPr id="459" name="Google Shape;459;p34"/>
          <p:cNvSpPr txBox="1"/>
          <p:nvPr>
            <p:ph idx="1" type="body"/>
          </p:nvPr>
        </p:nvSpPr>
        <p:spPr>
          <a:xfrm>
            <a:off x="1303800" y="11568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Purpose: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a:t>
            </a:r>
            <a:r>
              <a:rPr lang="en" sz="1800">
                <a:solidFill>
                  <a:srgbClr val="000000"/>
                </a:solidFill>
                <a:latin typeface="Times New Roman"/>
                <a:ea typeface="Times New Roman"/>
                <a:cs typeface="Times New Roman"/>
                <a:sym typeface="Times New Roman"/>
              </a:rPr>
              <a:t>efine accuracy of NN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Adapt to new looks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Method: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Send user generated labels and images to a server (currently my computer)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Daily retrain of the NN</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a:t>
            </a:r>
            <a:r>
              <a:rPr lang="en" sz="1800">
                <a:solidFill>
                  <a:srgbClr val="000000"/>
                </a:solidFill>
                <a:latin typeface="Times New Roman"/>
                <a:ea typeface="Times New Roman"/>
                <a:cs typeface="Times New Roman"/>
                <a:sym typeface="Times New Roman"/>
              </a:rPr>
              <a:t>reserve the highest </a:t>
            </a:r>
            <a:r>
              <a:rPr lang="en" sz="1800">
                <a:solidFill>
                  <a:srgbClr val="000000"/>
                </a:solidFill>
                <a:latin typeface="Times New Roman"/>
                <a:ea typeface="Times New Roman"/>
                <a:cs typeface="Times New Roman"/>
                <a:sym typeface="Times New Roman"/>
              </a:rPr>
              <a:t>accuracy</a:t>
            </a:r>
            <a:r>
              <a:rPr lang="en" sz="1800">
                <a:solidFill>
                  <a:srgbClr val="000000"/>
                </a:solidFill>
                <a:latin typeface="Times New Roman"/>
                <a:ea typeface="Times New Roman"/>
                <a:cs typeface="Times New Roman"/>
                <a:sym typeface="Times New Roman"/>
              </a:rPr>
              <a:t> </a:t>
            </a:r>
            <a:r>
              <a:rPr lang="en" sz="1800">
                <a:solidFill>
                  <a:srgbClr val="000000"/>
                </a:solidFill>
                <a:latin typeface="Times New Roman"/>
                <a:ea typeface="Times New Roman"/>
                <a:cs typeface="Times New Roman"/>
                <a:sym typeface="Times New Roman"/>
              </a:rPr>
              <a:t>version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Flaws: </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Relies on user accuracy</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Long-term changes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Currently </a:t>
            </a:r>
            <a:r>
              <a:rPr lang="en" sz="1800">
                <a:solidFill>
                  <a:srgbClr val="000000"/>
                </a:solidFill>
                <a:latin typeface="Times New Roman"/>
                <a:ea typeface="Times New Roman"/>
                <a:cs typeface="Times New Roman"/>
                <a:sym typeface="Times New Roman"/>
              </a:rPr>
              <a:t>unreliable implementation</a:t>
            </a:r>
            <a:endParaRPr sz="18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animEffect filter="fade" transition="in">
                                      <p:cBhvr>
                                        <p:cTn dur="1000"/>
                                        <p:tgtEl>
                                          <p:spTgt spid="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animEffect filter="fade" transition="in">
                                      <p:cBhvr>
                                        <p:cTn dur="1000"/>
                                        <p:tgtEl>
                                          <p:spTgt spid="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animEffect filter="fade" transition="in">
                                      <p:cBhvr>
                                        <p:cTn dur="1000"/>
                                        <p:tgtEl>
                                          <p:spTgt spid="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animEffect filter="fade" transition="in">
                                      <p:cBhvr>
                                        <p:cTn dur="1000"/>
                                        <p:tgtEl>
                                          <p:spTgt spid="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animEffect filter="fade" transition="in">
                                      <p:cBhvr>
                                        <p:cTn dur="1000"/>
                                        <p:tgtEl>
                                          <p:spTgt spid="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animEffect filter="fade" transition="in">
                                      <p:cBhvr>
                                        <p:cTn dur="1000"/>
                                        <p:tgtEl>
                                          <p:spTgt spid="4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6" st="6"/>
                                            </p:txEl>
                                          </p:spTgt>
                                        </p:tgtEl>
                                        <p:attrNameLst>
                                          <p:attrName>style.visibility</p:attrName>
                                        </p:attrNameLst>
                                      </p:cBhvr>
                                      <p:to>
                                        <p:strVal val="visible"/>
                                      </p:to>
                                    </p:set>
                                    <p:animEffect filter="fade" transition="in">
                                      <p:cBhvr>
                                        <p:cTn dur="1000"/>
                                        <p:tgtEl>
                                          <p:spTgt spid="4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7" st="7"/>
                                            </p:txEl>
                                          </p:spTgt>
                                        </p:tgtEl>
                                        <p:attrNameLst>
                                          <p:attrName>style.visibility</p:attrName>
                                        </p:attrNameLst>
                                      </p:cBhvr>
                                      <p:to>
                                        <p:strVal val="visible"/>
                                      </p:to>
                                    </p:set>
                                    <p:animEffect filter="fade" transition="in">
                                      <p:cBhvr>
                                        <p:cTn dur="1000"/>
                                        <p:tgtEl>
                                          <p:spTgt spid="45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8" st="8"/>
                                            </p:txEl>
                                          </p:spTgt>
                                        </p:tgtEl>
                                        <p:attrNameLst>
                                          <p:attrName>style.visibility</p:attrName>
                                        </p:attrNameLst>
                                      </p:cBhvr>
                                      <p:to>
                                        <p:strVal val="visible"/>
                                      </p:to>
                                    </p:set>
                                    <p:animEffect filter="fade" transition="in">
                                      <p:cBhvr>
                                        <p:cTn dur="1000"/>
                                        <p:tgtEl>
                                          <p:spTgt spid="45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9" st="9"/>
                                            </p:txEl>
                                          </p:spTgt>
                                        </p:tgtEl>
                                        <p:attrNameLst>
                                          <p:attrName>style.visibility</p:attrName>
                                        </p:attrNameLst>
                                      </p:cBhvr>
                                      <p:to>
                                        <p:strVal val="visible"/>
                                      </p:to>
                                    </p:set>
                                    <p:animEffect filter="fade" transition="in">
                                      <p:cBhvr>
                                        <p:cTn dur="1000"/>
                                        <p:tgtEl>
                                          <p:spTgt spid="45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0" st="10"/>
                                            </p:txEl>
                                          </p:spTgt>
                                        </p:tgtEl>
                                        <p:attrNameLst>
                                          <p:attrName>style.visibility</p:attrName>
                                        </p:attrNameLst>
                                      </p:cBhvr>
                                      <p:to>
                                        <p:strVal val="visible"/>
                                      </p:to>
                                    </p:set>
                                    <p:animEffect filter="fade" transition="in">
                                      <p:cBhvr>
                                        <p:cTn dur="1000"/>
                                        <p:tgtEl>
                                          <p:spTgt spid="45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(Retrain code slide; Depending on the size of the code, I may screenshot the whole code or a representative sample.)</a:t>
            </a:r>
            <a:endParaRPr/>
          </a:p>
        </p:txBody>
      </p:sp>
      <p:sp>
        <p:nvSpPr>
          <p:cNvPr id="465" name="Google Shape;465;p3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Prospective Students</a:t>
            </a:r>
            <a:endParaRPr/>
          </a:p>
        </p:txBody>
      </p:sp>
      <p:sp>
        <p:nvSpPr>
          <p:cNvPr id="471" name="Google Shape;471;p36"/>
          <p:cNvSpPr txBox="1"/>
          <p:nvPr>
            <p:ph idx="1" type="body"/>
          </p:nvPr>
        </p:nvSpPr>
        <p:spPr>
          <a:xfrm>
            <a:off x="1303800" y="11940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Future of this project?</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JOIN the effort!</a:t>
            </a:r>
            <a:endParaRPr sz="1800">
              <a:latin typeface="Times New Roman"/>
              <a:ea typeface="Times New Roman"/>
              <a:cs typeface="Times New Roman"/>
              <a:sym typeface="Times New Roman"/>
            </a:endParaRPr>
          </a:p>
          <a:p>
            <a:pPr indent="0" lvl="0" marL="914400" rtl="0" algn="l">
              <a:spcBef>
                <a:spcPts val="16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latin typeface="Times New Roman"/>
                <a:ea typeface="Times New Roman"/>
                <a:cs typeface="Times New Roman"/>
                <a:sym typeface="Times New Roman"/>
              </a:rPr>
              <a:t>Potential avenues: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Severity rating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Efficient escape routes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Optimal datasets (to inc. fbeta)</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highlight>
                  <a:srgbClr val="FF9900"/>
                </a:highlight>
                <a:latin typeface="Times New Roman"/>
                <a:ea typeface="Times New Roman"/>
                <a:cs typeface="Times New Roman"/>
                <a:sym typeface="Times New Roman"/>
              </a:rPr>
              <a:t>[I may insert more avenues in final presentation]</a:t>
            </a:r>
            <a:endParaRPr sz="1800">
              <a:highlight>
                <a:srgbClr val="FF9900"/>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77" name="Google Shape;477;p37"/>
          <p:cNvSpPr txBox="1"/>
          <p:nvPr>
            <p:ph idx="1" type="body"/>
          </p:nvPr>
        </p:nvSpPr>
        <p:spPr>
          <a:xfrm>
            <a:off x="1265875" y="13452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Directors Mr. White and Dr. Gabor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Research partner Connor Grimberg</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Remote Sensing for Disaster Response course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Other TJ peers involved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highlight>
                  <a:srgbClr val="FF9900"/>
                </a:highlight>
                <a:latin typeface="Times New Roman"/>
                <a:ea typeface="Times New Roman"/>
                <a:cs typeface="Times New Roman"/>
                <a:sym typeface="Times New Roman"/>
              </a:rPr>
              <a:t>[I may come up with more people to thank later.]</a:t>
            </a:r>
            <a:endParaRPr sz="1800">
              <a:highlight>
                <a:srgbClr val="FF9900"/>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Effect filter="fade" transition="in">
                                      <p:cBhvr>
                                        <p:cTn dur="1000"/>
                                        <p:tgtEl>
                                          <p:spTgt spid="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Effect filter="fade" transition="in">
                                      <p:cBhvr>
                                        <p:cTn dur="1000"/>
                                        <p:tgtEl>
                                          <p:spTgt spid="4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Effect filter="fade" transition="in">
                                      <p:cBhvr>
                                        <p:cTn dur="1000"/>
                                        <p:tgtEl>
                                          <p:spTgt spid="4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Effect filter="fade" transition="in">
                                      <p:cBhvr>
                                        <p:cTn dur="1000"/>
                                        <p:tgtEl>
                                          <p:spTgt spid="4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animEffect filter="fade" transition="in">
                                      <p:cBhvr>
                                        <p:cTn dur="1000"/>
                                        <p:tgtEl>
                                          <p:spTgt spid="4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Alarming Stats for Past 20 Years </a:t>
            </a:r>
            <a:endParaRPr/>
          </a:p>
        </p:txBody>
      </p:sp>
      <p:sp>
        <p:nvSpPr>
          <p:cNvPr id="292" name="Google Shape;292;p15"/>
          <p:cNvSpPr txBox="1"/>
          <p:nvPr>
            <p:ph idx="1" type="body"/>
          </p:nvPr>
        </p:nvSpPr>
        <p:spPr>
          <a:xfrm>
            <a:off x="1303800" y="8034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Char char="●"/>
            </a:pPr>
            <a:r>
              <a:rPr b="1" lang="en" sz="1800" u="sng">
                <a:latin typeface="Times New Roman"/>
                <a:ea typeface="Times New Roman"/>
                <a:cs typeface="Times New Roman"/>
                <a:sym typeface="Times New Roman"/>
              </a:rPr>
              <a:t>1,300,000</a:t>
            </a:r>
            <a:r>
              <a:rPr lang="en" sz="1800">
                <a:latin typeface="Times New Roman"/>
                <a:ea typeface="Times New Roman"/>
                <a:cs typeface="Times New Roman"/>
                <a:sym typeface="Times New Roman"/>
              </a:rPr>
              <a:t> died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b="1" lang="en" sz="1800" u="sng">
                <a:latin typeface="Times New Roman"/>
                <a:ea typeface="Times New Roman"/>
                <a:cs typeface="Times New Roman"/>
                <a:sym typeface="Times New Roman"/>
              </a:rPr>
              <a:t>4,400,000,000</a:t>
            </a:r>
            <a:r>
              <a:rPr lang="en" sz="1800">
                <a:latin typeface="Times New Roman"/>
                <a:ea typeface="Times New Roman"/>
                <a:cs typeface="Times New Roman"/>
                <a:sym typeface="Times New Roman"/>
              </a:rPr>
              <a:t> impacted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sz="1800">
                <a:latin typeface="Times New Roman"/>
                <a:ea typeface="Times New Roman"/>
                <a:cs typeface="Times New Roman"/>
                <a:sym typeface="Times New Roman"/>
              </a:rPr>
              <a:t>~</a:t>
            </a:r>
            <a:r>
              <a:rPr b="1" lang="en" sz="1800" u="sng">
                <a:latin typeface="Times New Roman"/>
                <a:ea typeface="Times New Roman"/>
                <a:cs typeface="Times New Roman"/>
                <a:sym typeface="Times New Roman"/>
              </a:rPr>
              <a:t>60,000</a:t>
            </a:r>
            <a:r>
              <a:rPr lang="en" sz="1800">
                <a:latin typeface="Times New Roman"/>
                <a:ea typeface="Times New Roman"/>
                <a:cs typeface="Times New Roman"/>
                <a:sym typeface="Times New Roman"/>
              </a:rPr>
              <a:t> die/year</a:t>
            </a:r>
            <a:endParaRPr sz="1800">
              <a:latin typeface="Times New Roman"/>
              <a:ea typeface="Times New Roman"/>
              <a:cs typeface="Times New Roman"/>
              <a:sym typeface="Times New Roman"/>
            </a:endParaRPr>
          </a:p>
          <a:p>
            <a:pPr indent="0" lvl="0" marL="0" rtl="0" algn="l">
              <a:spcBef>
                <a:spcPts val="1600"/>
              </a:spcBef>
              <a:spcAft>
                <a:spcPts val="0"/>
              </a:spcAft>
              <a:buNone/>
            </a:pPr>
            <a:r>
              <a:rPr lang="en" sz="1800">
                <a:solidFill>
                  <a:srgbClr val="222222"/>
                </a:solidFill>
                <a:highlight>
                  <a:srgbClr val="FFFFFF"/>
                </a:highlight>
                <a:latin typeface="Roboto"/>
                <a:ea typeface="Roboto"/>
                <a:cs typeface="Roboto"/>
                <a:sym typeface="Roboto"/>
              </a:rPr>
              <a:t> 	</a:t>
            </a:r>
            <a:endParaRPr b="1" sz="1800">
              <a:solidFill>
                <a:srgbClr val="FFFFFF"/>
              </a:solidFill>
              <a:highlight>
                <a:srgbClr val="980000"/>
              </a:highlight>
              <a:latin typeface="Roboto"/>
              <a:ea typeface="Roboto"/>
              <a:cs typeface="Roboto"/>
              <a:sym typeface="Roboto"/>
            </a:endParaRPr>
          </a:p>
          <a:p>
            <a:pPr indent="457200" lvl="0" marL="914400" rtl="0" algn="l">
              <a:spcBef>
                <a:spcPts val="1600"/>
              </a:spcBef>
              <a:spcAft>
                <a:spcPts val="1600"/>
              </a:spcAft>
              <a:buNone/>
            </a:pPr>
            <a:r>
              <a:t/>
            </a:r>
            <a:endParaRPr b="1" sz="1800" u="sng">
              <a:solidFill>
                <a:srgbClr val="FFFFFF"/>
              </a:solidFill>
              <a:highlight>
                <a:srgbClr val="980000"/>
              </a:highlight>
              <a:latin typeface="Roboto"/>
              <a:ea typeface="Roboto"/>
              <a:cs typeface="Roboto"/>
              <a:sym typeface="Roboto"/>
            </a:endParaRPr>
          </a:p>
        </p:txBody>
      </p:sp>
      <p:pic>
        <p:nvPicPr>
          <p:cNvPr id="293" name="Google Shape;293;p15"/>
          <p:cNvPicPr preferRelativeResize="0"/>
          <p:nvPr/>
        </p:nvPicPr>
        <p:blipFill>
          <a:blip r:embed="rId3">
            <a:alphaModFix/>
          </a:blip>
          <a:stretch>
            <a:fillRect/>
          </a:stretch>
        </p:blipFill>
        <p:spPr>
          <a:xfrm>
            <a:off x="4572000" y="1597875"/>
            <a:ext cx="4531225" cy="3519274"/>
          </a:xfrm>
          <a:prstGeom prst="rect">
            <a:avLst/>
          </a:prstGeom>
          <a:noFill/>
          <a:ln>
            <a:noFill/>
          </a:ln>
        </p:spPr>
      </p:pic>
      <p:sp>
        <p:nvSpPr>
          <p:cNvPr id="294" name="Google Shape;294;p15"/>
          <p:cNvSpPr txBox="1"/>
          <p:nvPr/>
        </p:nvSpPr>
        <p:spPr>
          <a:xfrm>
            <a:off x="5269788" y="1093525"/>
            <a:ext cx="36930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Annual Number of Natural Disaster Events Globally from 2000 to 2019</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10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10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10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10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10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1000"/>
                                        <p:tgtEl>
                                          <p:spTgt spid="2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282575" y="18131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what is being done to prevent deaths?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Civil Air Patrol (CAP)</a:t>
            </a:r>
            <a:endParaRPr/>
          </a:p>
        </p:txBody>
      </p:sp>
      <p:sp>
        <p:nvSpPr>
          <p:cNvPr id="305" name="Google Shape;305;p17"/>
          <p:cNvSpPr txBox="1"/>
          <p:nvPr>
            <p:ph idx="1" type="body"/>
          </p:nvPr>
        </p:nvSpPr>
        <p:spPr>
          <a:xfrm>
            <a:off x="1090150" y="1300950"/>
            <a:ext cx="7030500" cy="25416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Originally national defense service</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 Air Force Supplement  </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Emergency service missions</a:t>
            </a:r>
            <a:endParaRPr sz="1800">
              <a:solidFill>
                <a:srgbClr val="000000"/>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E.g. aerial photos of disaster area</a:t>
            </a:r>
            <a:endParaRPr sz="1800">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Used for: disaster assessment and/or search &amp; rescue</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306" name="Google Shape;306;p17"/>
          <p:cNvPicPr preferRelativeResize="0"/>
          <p:nvPr/>
        </p:nvPicPr>
        <p:blipFill>
          <a:blip r:embed="rId3">
            <a:alphaModFix/>
          </a:blip>
          <a:stretch>
            <a:fillRect/>
          </a:stretch>
        </p:blipFill>
        <p:spPr>
          <a:xfrm>
            <a:off x="7517824" y="-1"/>
            <a:ext cx="1597875" cy="1597875"/>
          </a:xfrm>
          <a:prstGeom prst="rect">
            <a:avLst/>
          </a:prstGeom>
          <a:noFill/>
          <a:ln>
            <a:noFill/>
          </a:ln>
        </p:spPr>
      </p:pic>
      <p:pic>
        <p:nvPicPr>
          <p:cNvPr id="307" name="Google Shape;307;p17"/>
          <p:cNvPicPr preferRelativeResize="0"/>
          <p:nvPr/>
        </p:nvPicPr>
        <p:blipFill>
          <a:blip r:embed="rId4">
            <a:alphaModFix/>
          </a:blip>
          <a:stretch>
            <a:fillRect/>
          </a:stretch>
        </p:blipFill>
        <p:spPr>
          <a:xfrm>
            <a:off x="5795750" y="3381275"/>
            <a:ext cx="3348249" cy="1762225"/>
          </a:xfrm>
          <a:prstGeom prst="rect">
            <a:avLst/>
          </a:prstGeom>
          <a:noFill/>
          <a:ln>
            <a:noFill/>
          </a:ln>
        </p:spPr>
      </p:pic>
      <p:pic>
        <p:nvPicPr>
          <p:cNvPr id="308" name="Google Shape;308;p17"/>
          <p:cNvPicPr preferRelativeResize="0"/>
          <p:nvPr/>
        </p:nvPicPr>
        <p:blipFill>
          <a:blip r:embed="rId5">
            <a:alphaModFix/>
          </a:blip>
          <a:stretch>
            <a:fillRect/>
          </a:stretch>
        </p:blipFill>
        <p:spPr>
          <a:xfrm>
            <a:off x="0" y="3417200"/>
            <a:ext cx="2728225" cy="1726300"/>
          </a:xfrm>
          <a:prstGeom prst="rect">
            <a:avLst/>
          </a:prstGeom>
          <a:noFill/>
          <a:ln>
            <a:noFill/>
          </a:ln>
        </p:spPr>
      </p:pic>
      <p:pic>
        <p:nvPicPr>
          <p:cNvPr id="309" name="Google Shape;309;p17"/>
          <p:cNvPicPr preferRelativeResize="0"/>
          <p:nvPr/>
        </p:nvPicPr>
        <p:blipFill>
          <a:blip r:embed="rId6">
            <a:alphaModFix/>
          </a:blip>
          <a:stretch>
            <a:fillRect/>
          </a:stretch>
        </p:blipFill>
        <p:spPr>
          <a:xfrm>
            <a:off x="7075525" y="1619050"/>
            <a:ext cx="2040175" cy="1762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10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10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10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10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1000"/>
                                        <p:tgtEl>
                                          <p:spTgt spid="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1000"/>
                                        <p:tgtEl>
                                          <p:spTgt spid="3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Problem/Motivation from CAP</a:t>
            </a:r>
            <a:endParaRPr/>
          </a:p>
        </p:txBody>
      </p:sp>
      <p:sp>
        <p:nvSpPr>
          <p:cNvPr id="315" name="Google Shape;315;p18"/>
          <p:cNvSpPr txBox="1"/>
          <p:nvPr>
            <p:ph idx="1" type="body"/>
          </p:nvPr>
        </p:nvSpPr>
        <p:spPr>
          <a:xfrm>
            <a:off x="1303800" y="1207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Time issue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Lives on the line</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Reduce time with automation</a:t>
            </a:r>
            <a:endParaRPr sz="1800">
              <a:solidFill>
                <a:srgbClr val="000000"/>
              </a:solidFill>
              <a:latin typeface="Times New Roman"/>
              <a:ea typeface="Times New Roman"/>
              <a:cs typeface="Times New Roman"/>
              <a:sym typeface="Times New Roman"/>
            </a:endParaRPr>
          </a:p>
        </p:txBody>
      </p:sp>
      <p:pic>
        <p:nvPicPr>
          <p:cNvPr id="316" name="Google Shape;316;p18"/>
          <p:cNvPicPr preferRelativeResize="0"/>
          <p:nvPr/>
        </p:nvPicPr>
        <p:blipFill>
          <a:blip r:embed="rId3">
            <a:alphaModFix/>
          </a:blip>
          <a:stretch>
            <a:fillRect/>
          </a:stretch>
        </p:blipFill>
        <p:spPr>
          <a:xfrm>
            <a:off x="6509326" y="2508826"/>
            <a:ext cx="2634675" cy="2634675"/>
          </a:xfrm>
          <a:prstGeom prst="rect">
            <a:avLst/>
          </a:prstGeom>
          <a:noFill/>
          <a:ln>
            <a:noFill/>
          </a:ln>
        </p:spPr>
      </p:pic>
      <p:pic>
        <p:nvPicPr>
          <p:cNvPr id="317" name="Google Shape;317;p18"/>
          <p:cNvPicPr preferRelativeResize="0"/>
          <p:nvPr/>
        </p:nvPicPr>
        <p:blipFill>
          <a:blip r:embed="rId4">
            <a:alphaModFix/>
          </a:blip>
          <a:stretch>
            <a:fillRect/>
          </a:stretch>
        </p:blipFill>
        <p:spPr>
          <a:xfrm>
            <a:off x="0" y="2508826"/>
            <a:ext cx="3951975" cy="2634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Formal Proposal</a:t>
            </a:r>
            <a:endParaRPr/>
          </a:p>
        </p:txBody>
      </p:sp>
      <p:sp>
        <p:nvSpPr>
          <p:cNvPr id="323" name="Google Shape;323;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Using the power of accessible </a:t>
            </a:r>
            <a:r>
              <a:rPr lang="en" sz="2400" u="sng">
                <a:latin typeface="Times New Roman"/>
                <a:ea typeface="Times New Roman"/>
                <a:cs typeface="Times New Roman"/>
                <a:sym typeface="Times New Roman"/>
              </a:rPr>
              <a:t>artificial intelligence</a:t>
            </a:r>
            <a:r>
              <a:rPr lang="en" sz="2400">
                <a:latin typeface="Times New Roman"/>
                <a:ea typeface="Times New Roman"/>
                <a:cs typeface="Times New Roman"/>
                <a:sym typeface="Times New Roman"/>
              </a:rPr>
              <a:t> and accessible </a:t>
            </a:r>
            <a:r>
              <a:rPr lang="en" sz="2400" u="sng">
                <a:latin typeface="Times New Roman"/>
                <a:ea typeface="Times New Roman"/>
                <a:cs typeface="Times New Roman"/>
                <a:sym typeface="Times New Roman"/>
              </a:rPr>
              <a:t>web application development</a:t>
            </a:r>
            <a:r>
              <a:rPr lang="en" sz="2400">
                <a:latin typeface="Times New Roman"/>
                <a:ea typeface="Times New Roman"/>
                <a:cs typeface="Times New Roman"/>
                <a:sym typeface="Times New Roman"/>
              </a:rPr>
              <a:t>, I aim </a:t>
            </a:r>
            <a:r>
              <a:rPr b="1" lang="en" sz="2400">
                <a:latin typeface="Times New Roman"/>
                <a:ea typeface="Times New Roman"/>
                <a:cs typeface="Times New Roman"/>
                <a:sym typeface="Times New Roman"/>
              </a:rPr>
              <a:t>to speed up disaster response for first-team responders</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a:p>
            <a:pPr indent="0" lvl="0" marL="0" rtl="0" algn="l">
              <a:spcBef>
                <a:spcPts val="0"/>
              </a:spcBef>
              <a:spcAft>
                <a:spcPts val="0"/>
              </a:spcAft>
              <a:buNone/>
            </a:pPr>
            <a:r>
              <a:t/>
            </a:r>
            <a:endParaRPr/>
          </a:p>
        </p:txBody>
      </p:sp>
      <p:sp>
        <p:nvSpPr>
          <p:cNvPr id="329" name="Google Shape;329;p20"/>
          <p:cNvSpPr txBox="1"/>
          <p:nvPr>
            <p:ph idx="1" type="body"/>
          </p:nvPr>
        </p:nvSpPr>
        <p:spPr>
          <a:xfrm>
            <a:off x="311700" y="13009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Easy-to-use web application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Input: image folder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Output: Autonomous annotations</a:t>
            </a:r>
            <a:endParaRPr sz="1800">
              <a:solidFill>
                <a:srgbClr val="000000"/>
              </a:solidFill>
              <a:latin typeface="Times New Roman"/>
              <a:ea typeface="Times New Roman"/>
              <a:cs typeface="Times New Roman"/>
              <a:sym typeface="Times New Roman"/>
            </a:endParaRPr>
          </a:p>
          <a:p>
            <a:pPr indent="-342900" lvl="1" marL="9144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Convolutional Neural Networks (CNN)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Severity rating → map → rescue teams</a:t>
            </a:r>
            <a:endParaRPr sz="1800">
              <a:solidFill>
                <a:srgbClr val="000000"/>
              </a:solidFill>
              <a:latin typeface="Times New Roman"/>
              <a:ea typeface="Times New Roman"/>
              <a:cs typeface="Times New Roman"/>
              <a:sym typeface="Times New Roman"/>
            </a:endParaRPr>
          </a:p>
        </p:txBody>
      </p:sp>
      <p:pic>
        <p:nvPicPr>
          <p:cNvPr id="330" name="Google Shape;330;p20"/>
          <p:cNvPicPr preferRelativeResize="0"/>
          <p:nvPr/>
        </p:nvPicPr>
        <p:blipFill>
          <a:blip r:embed="rId3">
            <a:alphaModFix/>
          </a:blip>
          <a:stretch>
            <a:fillRect/>
          </a:stretch>
        </p:blipFill>
        <p:spPr>
          <a:xfrm>
            <a:off x="5095575" y="2270500"/>
            <a:ext cx="4004486" cy="2054326"/>
          </a:xfrm>
          <a:prstGeom prst="rect">
            <a:avLst/>
          </a:prstGeom>
          <a:noFill/>
          <a:ln>
            <a:noFill/>
          </a:ln>
        </p:spPr>
      </p:pic>
      <p:pic>
        <p:nvPicPr>
          <p:cNvPr id="331" name="Google Shape;331;p20"/>
          <p:cNvPicPr preferRelativeResize="0"/>
          <p:nvPr/>
        </p:nvPicPr>
        <p:blipFill>
          <a:blip r:embed="rId4">
            <a:alphaModFix/>
          </a:blip>
          <a:stretch>
            <a:fillRect/>
          </a:stretch>
        </p:blipFill>
        <p:spPr>
          <a:xfrm>
            <a:off x="3933300" y="-12"/>
            <a:ext cx="2054325" cy="2054325"/>
          </a:xfrm>
          <a:prstGeom prst="rect">
            <a:avLst/>
          </a:prstGeom>
          <a:noFill/>
          <a:ln>
            <a:noFill/>
          </a:ln>
        </p:spPr>
      </p:pic>
      <p:sp>
        <p:nvSpPr>
          <p:cNvPr id="332" name="Google Shape;332;p20"/>
          <p:cNvSpPr/>
          <p:nvPr/>
        </p:nvSpPr>
        <p:spPr>
          <a:xfrm rot="2827235">
            <a:off x="5541197" y="1463829"/>
            <a:ext cx="1737066" cy="45894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20"/>
          <p:cNvPicPr preferRelativeResize="0"/>
          <p:nvPr/>
        </p:nvPicPr>
        <p:blipFill>
          <a:blip r:embed="rId5">
            <a:alphaModFix/>
          </a:blip>
          <a:stretch>
            <a:fillRect/>
          </a:stretch>
        </p:blipFill>
        <p:spPr>
          <a:xfrm>
            <a:off x="268850" y="3112972"/>
            <a:ext cx="4400550" cy="194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1000"/>
                                        <p:tgtEl>
                                          <p:spTgt spid="3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Effect filter="fade" transition="in">
                                      <p:cBhvr>
                                        <p:cTn dur="1000"/>
                                        <p:tgtEl>
                                          <p:spTgt spid="3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CNN? (Part 1)</a:t>
            </a:r>
            <a:endParaRPr/>
          </a:p>
        </p:txBody>
      </p:sp>
      <p:sp>
        <p:nvSpPr>
          <p:cNvPr id="339" name="Google Shape;339;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21"/>
          <p:cNvPicPr preferRelativeResize="0"/>
          <p:nvPr/>
        </p:nvPicPr>
        <p:blipFill>
          <a:blip r:embed="rId3">
            <a:alphaModFix/>
          </a:blip>
          <a:stretch>
            <a:fillRect/>
          </a:stretch>
        </p:blipFill>
        <p:spPr>
          <a:xfrm>
            <a:off x="1303800" y="1641588"/>
            <a:ext cx="6225874" cy="3238525"/>
          </a:xfrm>
          <a:prstGeom prst="rect">
            <a:avLst/>
          </a:prstGeom>
          <a:noFill/>
          <a:ln>
            <a:noFill/>
          </a:ln>
        </p:spPr>
      </p:pic>
      <p:pic>
        <p:nvPicPr>
          <p:cNvPr id="341" name="Google Shape;341;p21"/>
          <p:cNvPicPr preferRelativeResize="0"/>
          <p:nvPr/>
        </p:nvPicPr>
        <p:blipFill>
          <a:blip r:embed="rId4">
            <a:alphaModFix/>
          </a:blip>
          <a:stretch>
            <a:fillRect/>
          </a:stretch>
        </p:blipFill>
        <p:spPr>
          <a:xfrm>
            <a:off x="3518792" y="1929750"/>
            <a:ext cx="1443831" cy="999300"/>
          </a:xfrm>
          <a:prstGeom prst="rect">
            <a:avLst/>
          </a:prstGeom>
          <a:noFill/>
          <a:ln>
            <a:noFill/>
          </a:ln>
        </p:spPr>
      </p:pic>
      <p:cxnSp>
        <p:nvCxnSpPr>
          <p:cNvPr id="342" name="Google Shape;342;p21"/>
          <p:cNvCxnSpPr/>
          <p:nvPr/>
        </p:nvCxnSpPr>
        <p:spPr>
          <a:xfrm rot="10800000">
            <a:off x="5836700" y="3919400"/>
            <a:ext cx="552000" cy="720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p21"/>
          <p:cNvSpPr txBox="1"/>
          <p:nvPr/>
        </p:nvSpPr>
        <p:spPr>
          <a:xfrm>
            <a:off x="6388700" y="3728600"/>
            <a:ext cx="9411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Error</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